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sldIdLst>
    <p:sldId id="256" r:id="rId5"/>
    <p:sldId id="257" r:id="rId6"/>
    <p:sldId id="324" r:id="rId7"/>
    <p:sldId id="273" r:id="rId8"/>
    <p:sldId id="294" r:id="rId9"/>
    <p:sldId id="258" r:id="rId10"/>
    <p:sldId id="328" r:id="rId11"/>
    <p:sldId id="309" r:id="rId12"/>
    <p:sldId id="327" r:id="rId13"/>
    <p:sldId id="326" r:id="rId14"/>
    <p:sldId id="310" r:id="rId15"/>
    <p:sldId id="325" r:id="rId16"/>
    <p:sldId id="329" r:id="rId17"/>
    <p:sldId id="330" r:id="rId18"/>
    <p:sldId id="331" r:id="rId19"/>
    <p:sldId id="332" r:id="rId20"/>
    <p:sldId id="301" r:id="rId21"/>
    <p:sldId id="269" r:id="rId22"/>
    <p:sldId id="33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3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p:scale>
          <a:sx n="72" d="100"/>
          <a:sy n="72" d="100"/>
        </p:scale>
        <p:origin x="54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98070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780473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15768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273966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23105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529452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75496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58276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1030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247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3746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6255113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51502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10/20/2022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8304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5017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pPr/>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0937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60EA64-D806-43AC-9DF2-F8C432F32B4C}" type="datetimeFigureOut">
              <a:rPr lang="en-US" smtClean="0"/>
              <a:t>10/20/2022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899732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drugabuse.gov/publications/media-guide/science-drug-use-addiction-basi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57101-B6FC-49BA-8E03-E19F5E03EAA9}"/>
              </a:ext>
            </a:extLst>
          </p:cNvPr>
          <p:cNvSpPr>
            <a:spLocks noGrp="1"/>
          </p:cNvSpPr>
          <p:nvPr>
            <p:ph type="ctrTitle"/>
          </p:nvPr>
        </p:nvSpPr>
        <p:spPr>
          <a:xfrm>
            <a:off x="665919" y="-158672"/>
            <a:ext cx="8512383" cy="3113907"/>
          </a:xfrm>
        </p:spPr>
        <p:txBody>
          <a:bodyPr>
            <a:noAutofit/>
          </a:bodyPr>
          <a:lstStyle/>
          <a:p>
            <a:r>
              <a:rPr lang="en-US" dirty="0"/>
              <a:t>HOSA Area 2: </a:t>
            </a:r>
            <a:br>
              <a:rPr lang="en-US" dirty="0"/>
            </a:br>
            <a:r>
              <a:rPr lang="en-US" dirty="0"/>
              <a:t>The Opioid Crisis</a:t>
            </a:r>
            <a:br>
              <a:rPr lang="en-US" dirty="0"/>
            </a:br>
            <a:endParaRPr lang="en-US" sz="5500" dirty="0"/>
          </a:p>
        </p:txBody>
      </p:sp>
      <p:sp>
        <p:nvSpPr>
          <p:cNvPr id="3" name="Subtitle 2">
            <a:extLst>
              <a:ext uri="{FF2B5EF4-FFF2-40B4-BE49-F238E27FC236}">
                <a16:creationId xmlns:a16="http://schemas.microsoft.com/office/drawing/2014/main" id="{3AE658A0-C8D5-4D43-AED7-FE6F763D6747}"/>
              </a:ext>
            </a:extLst>
          </p:cNvPr>
          <p:cNvSpPr>
            <a:spLocks noGrp="1"/>
          </p:cNvSpPr>
          <p:nvPr>
            <p:ph type="subTitle" idx="1"/>
          </p:nvPr>
        </p:nvSpPr>
        <p:spPr>
          <a:xfrm>
            <a:off x="703059" y="4108549"/>
            <a:ext cx="7128976" cy="2230768"/>
          </a:xfrm>
        </p:spPr>
        <p:txBody>
          <a:bodyPr>
            <a:normAutofit fontScale="92500" lnSpcReduction="10000"/>
          </a:bodyPr>
          <a:lstStyle/>
          <a:p>
            <a:r>
              <a:rPr lang="en-US" sz="3300" dirty="0"/>
              <a:t>October 22, 2022</a:t>
            </a:r>
          </a:p>
          <a:p>
            <a:r>
              <a:rPr lang="en-US" sz="3300" dirty="0"/>
              <a:t>Westside High School</a:t>
            </a:r>
          </a:p>
          <a:p>
            <a:r>
              <a:rPr lang="en-US" sz="3300" dirty="0"/>
              <a:t>HOSA Area 2 Conference</a:t>
            </a:r>
          </a:p>
          <a:p>
            <a:r>
              <a:rPr lang="en-US" sz="3300" dirty="0"/>
              <a:t>Presented by Anna H. Haro, Pharm.D.</a:t>
            </a:r>
          </a:p>
          <a:p>
            <a:endParaRPr lang="en-US" sz="3300" dirty="0"/>
          </a:p>
        </p:txBody>
      </p:sp>
      <p:cxnSp>
        <p:nvCxnSpPr>
          <p:cNvPr id="9" name="Straight Connector 8">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5993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500"/>
                                  </p:stCondLst>
                                  <p:iterate>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Symptoms and cravings</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689114"/>
            <a:ext cx="11516139" cy="6168886"/>
          </a:xfrm>
        </p:spPr>
        <p:txBody>
          <a:bodyPr>
            <a:noAutofit/>
          </a:bodyPr>
          <a:lstStyle/>
          <a:p>
            <a:r>
              <a:rPr lang="en-US" sz="3300" b="1" u="sng" dirty="0">
                <a:solidFill>
                  <a:schemeClr val="accent2"/>
                </a:solidFill>
              </a:rPr>
              <a:t>Physiological</a:t>
            </a:r>
            <a:r>
              <a:rPr lang="en-US" sz="3300" b="1" dirty="0">
                <a:solidFill>
                  <a:srgbClr val="FFFFFF"/>
                </a:solidFill>
              </a:rPr>
              <a:t> </a:t>
            </a:r>
            <a:r>
              <a:rPr lang="en-US" sz="3300" dirty="0">
                <a:solidFill>
                  <a:srgbClr val="FFFFFF"/>
                </a:solidFill>
              </a:rPr>
              <a:t>symptoms are related to the body’s physical functioning:</a:t>
            </a:r>
          </a:p>
          <a:p>
            <a:r>
              <a:rPr lang="en-US" sz="3300" dirty="0">
                <a:solidFill>
                  <a:srgbClr val="FFFFFF"/>
                </a:solidFill>
              </a:rPr>
              <a:t>	Heart rate, blood pressure, temperature, digestion, 	metabolism, sleep</a:t>
            </a:r>
          </a:p>
          <a:p>
            <a:r>
              <a:rPr lang="en-US" sz="3300" b="1" u="sng" dirty="0">
                <a:solidFill>
                  <a:schemeClr val="accent2"/>
                </a:solidFill>
              </a:rPr>
              <a:t>_________ symptoms are related to the mental and emotional state of the patient: </a:t>
            </a:r>
          </a:p>
          <a:p>
            <a:r>
              <a:rPr lang="en-US" sz="3300" dirty="0">
                <a:solidFill>
                  <a:srgbClr val="FFFFFF"/>
                </a:solidFill>
              </a:rPr>
              <a:t>	Mood, anxiety, calm, sleep, problem solving, decision-	making, critical thinking, and others</a:t>
            </a:r>
          </a:p>
          <a:p>
            <a:r>
              <a:rPr lang="en-US" sz="3300" dirty="0">
                <a:solidFill>
                  <a:schemeClr val="tx1"/>
                </a:solidFill>
              </a:rPr>
              <a:t>A </a:t>
            </a:r>
            <a:r>
              <a:rPr lang="en-US" sz="3300" b="1" u="sng" dirty="0">
                <a:solidFill>
                  <a:schemeClr val="accent2"/>
                </a:solidFill>
              </a:rPr>
              <a:t>craving</a:t>
            </a:r>
            <a:r>
              <a:rPr lang="en-US" sz="3300" dirty="0">
                <a:solidFill>
                  <a:schemeClr val="tx1"/>
                </a:solidFill>
              </a:rPr>
              <a:t> is an intense urge to use or consume a substance. </a:t>
            </a:r>
            <a:r>
              <a:rPr lang="en-US" sz="3300" b="1" u="sng" dirty="0">
                <a:solidFill>
                  <a:schemeClr val="accent2"/>
                </a:solidFill>
              </a:rPr>
              <a:t>Discuss: are cravings physiological or psychological?</a:t>
            </a:r>
            <a:r>
              <a:rPr lang="en-US" sz="3300" dirty="0">
                <a:solidFill>
                  <a:schemeClr val="tx1"/>
                </a:solidFill>
              </a:rPr>
              <a:t> </a:t>
            </a:r>
          </a:p>
          <a:p>
            <a:pPr marL="0" indent="0">
              <a:buNone/>
            </a:pPr>
            <a:endParaRPr lang="en-US" sz="3300" dirty="0">
              <a:solidFill>
                <a:schemeClr val="tx1"/>
              </a:solidFill>
            </a:endParaRPr>
          </a:p>
          <a:p>
            <a:endParaRPr lang="en-US" sz="3200" dirty="0">
              <a:solidFill>
                <a:schemeClr val="tx1"/>
              </a:solidFill>
            </a:endParaRPr>
          </a:p>
        </p:txBody>
      </p:sp>
    </p:spTree>
    <p:extLst>
      <p:ext uri="{BB962C8B-B14F-4D97-AF65-F5344CB8AC3E}">
        <p14:creationId xmlns:p14="http://schemas.microsoft.com/office/powerpoint/2010/main" val="361779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0" b="9092"/>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361490" y="0"/>
            <a:ext cx="8596668" cy="1320800"/>
          </a:xfrm>
        </p:spPr>
        <p:txBody>
          <a:bodyPr>
            <a:normAutofit/>
          </a:bodyPr>
          <a:lstStyle/>
          <a:p>
            <a:r>
              <a:rPr lang="en-US" dirty="0"/>
              <a:t>More medical terms of addiction</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81878"/>
            <a:ext cx="12191980" cy="6076112"/>
          </a:xfrm>
        </p:spPr>
        <p:txBody>
          <a:bodyPr>
            <a:normAutofit lnSpcReduction="10000"/>
          </a:bodyPr>
          <a:lstStyle/>
          <a:p>
            <a:r>
              <a:rPr lang="en-US" sz="2900" b="1" u="sng" dirty="0">
                <a:solidFill>
                  <a:schemeClr val="accent2"/>
                </a:solidFill>
              </a:rPr>
              <a:t>Tolerance </a:t>
            </a:r>
            <a:r>
              <a:rPr lang="en-US" sz="2900" dirty="0">
                <a:solidFill>
                  <a:srgbClr val="FFFFFF"/>
                </a:solidFill>
              </a:rPr>
              <a:t>occurs when the body needs more of a substance to induce an intended or desired effect. Tolerance is caused by chemical and physical changes in the brain. NT levels are depleted and NT receptor sites on the cell membranes of neurons become desensitized. The “connections” between neurons do not work as efficiently.</a:t>
            </a:r>
          </a:p>
          <a:p>
            <a:r>
              <a:rPr lang="en-US" sz="2900" b="1" u="sng" dirty="0">
                <a:solidFill>
                  <a:schemeClr val="accent2"/>
                </a:solidFill>
              </a:rPr>
              <a:t>Dependence</a:t>
            </a:r>
            <a:r>
              <a:rPr lang="en-US" sz="2900" dirty="0">
                <a:solidFill>
                  <a:srgbClr val="FFFFFF"/>
                </a:solidFill>
              </a:rPr>
              <a:t> occurs when the patient needs the substance or drug to continue functioning at their “normal” levels. Dependence can include both physiological and psychological symptoms. If the patient stops the dependent substance, then they WILL experience withdrawal symptoms. </a:t>
            </a:r>
          </a:p>
          <a:p>
            <a:r>
              <a:rPr lang="en-US" sz="2900" b="1" u="sng" dirty="0">
                <a:solidFill>
                  <a:schemeClr val="accent2"/>
                </a:solidFill>
              </a:rPr>
              <a:t>Withdrawal</a:t>
            </a:r>
            <a:r>
              <a:rPr lang="en-US" sz="2900" dirty="0">
                <a:solidFill>
                  <a:srgbClr val="FFFFFF"/>
                </a:solidFill>
              </a:rPr>
              <a:t> is the response to dependence when the patient stops using the substance or drug. Typically, the symptoms of withdrawal create the opposite physiological and psychological symptoms compared to the desired effects of the drug.</a:t>
            </a:r>
          </a:p>
          <a:p>
            <a:endParaRPr lang="en-US" dirty="0">
              <a:solidFill>
                <a:srgbClr val="FFFFFF"/>
              </a:solidFill>
            </a:endParaRPr>
          </a:p>
        </p:txBody>
      </p:sp>
    </p:spTree>
    <p:extLst>
      <p:ext uri="{BB962C8B-B14F-4D97-AF65-F5344CB8AC3E}">
        <p14:creationId xmlns:p14="http://schemas.microsoft.com/office/powerpoint/2010/main" val="78207294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0" b="9092"/>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406400" y="200527"/>
            <a:ext cx="8899686" cy="1320800"/>
          </a:xfrm>
        </p:spPr>
        <p:txBody>
          <a:bodyPr>
            <a:normAutofit/>
          </a:bodyPr>
          <a:lstStyle/>
          <a:p>
            <a:r>
              <a:rPr lang="en-US" sz="4000" b="1" dirty="0">
                <a:effectLst>
                  <a:outerShdw blurRad="38100" dist="38100" dir="2700000" algn="tl">
                    <a:srgbClr val="000000">
                      <a:alpha val="43137"/>
                    </a:srgbClr>
                  </a:outerShdw>
                </a:effectLst>
              </a:rPr>
              <a:t>How does opioid addiction occur?</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256675" y="1026696"/>
            <a:ext cx="10844462" cy="5630778"/>
          </a:xfrm>
        </p:spPr>
        <p:txBody>
          <a:bodyPr>
            <a:normAutofit fontScale="92500" lnSpcReduction="20000"/>
          </a:bodyPr>
          <a:lstStyle/>
          <a:p>
            <a:r>
              <a:rPr lang="en-US" sz="3300" dirty="0">
                <a:solidFill>
                  <a:schemeClr val="accent2"/>
                </a:solidFill>
              </a:rPr>
              <a:t>Opioid addiction, like other substance use disorders, develops through a similar pattern:</a:t>
            </a:r>
          </a:p>
          <a:p>
            <a:pPr marL="514350" indent="-514350">
              <a:buFont typeface="+mj-lt"/>
              <a:buAutoNum type="arabicPeriod"/>
            </a:pPr>
            <a:r>
              <a:rPr lang="en-US" sz="3300" dirty="0">
                <a:solidFill>
                  <a:schemeClr val="bg1"/>
                </a:solidFill>
              </a:rPr>
              <a:t>May or may not start as a legal RX.</a:t>
            </a:r>
          </a:p>
          <a:p>
            <a:pPr marL="514350" indent="-514350">
              <a:buFont typeface="+mj-lt"/>
              <a:buAutoNum type="arabicPeriod"/>
            </a:pPr>
            <a:r>
              <a:rPr lang="en-US" sz="3300" dirty="0">
                <a:solidFill>
                  <a:schemeClr val="bg1"/>
                </a:solidFill>
              </a:rPr>
              <a:t>Misuse of opioid or RX drug (share a pill with family member or friend in pain, take an extra dose to help sleep, double up on pills by mistake, forgetting when they took the last dose). What is misuse?</a:t>
            </a:r>
          </a:p>
          <a:p>
            <a:pPr marL="514350" indent="-514350">
              <a:buFont typeface="+mj-lt"/>
              <a:buAutoNum type="arabicPeriod"/>
            </a:pPr>
            <a:r>
              <a:rPr lang="en-US" sz="3300" dirty="0">
                <a:solidFill>
                  <a:schemeClr val="bg1"/>
                </a:solidFill>
              </a:rPr>
              <a:t>Misuse evolves to abuse: initially, it was just a few times, but now, patient is intentionally misusing to experience desired effects (pain relief and euphoria)</a:t>
            </a:r>
          </a:p>
          <a:p>
            <a:pPr marL="514350" indent="-514350">
              <a:buFont typeface="+mj-lt"/>
              <a:buAutoNum type="arabicPeriod"/>
            </a:pPr>
            <a:r>
              <a:rPr lang="en-US" sz="3300" dirty="0">
                <a:solidFill>
                  <a:schemeClr val="accent2"/>
                </a:solidFill>
              </a:rPr>
              <a:t>Abuse leads to _________: due to chemical and physical changes in the brain, </a:t>
            </a:r>
            <a:r>
              <a:rPr lang="en-US" sz="3300" dirty="0" err="1">
                <a:solidFill>
                  <a:schemeClr val="accent2"/>
                </a:solidFill>
              </a:rPr>
              <a:t>pt</a:t>
            </a:r>
            <a:r>
              <a:rPr lang="en-US" sz="3300" dirty="0">
                <a:solidFill>
                  <a:schemeClr val="accent2"/>
                </a:solidFill>
              </a:rPr>
              <a:t> can no longer stop use of the drug. </a:t>
            </a:r>
            <a:r>
              <a:rPr lang="en-US" sz="3300" dirty="0">
                <a:solidFill>
                  <a:schemeClr val="bg1"/>
                </a:solidFill>
              </a:rPr>
              <a:t>(tolerance, dependence, and withdrawal)</a:t>
            </a:r>
          </a:p>
          <a:p>
            <a:endParaRPr lang="en-US" sz="3300" dirty="0">
              <a:solidFill>
                <a:schemeClr val="accent2"/>
              </a:solidFill>
            </a:endParaRPr>
          </a:p>
        </p:txBody>
      </p:sp>
    </p:spTree>
    <p:extLst>
      <p:ext uri="{BB962C8B-B14F-4D97-AF65-F5344CB8AC3E}">
        <p14:creationId xmlns:p14="http://schemas.microsoft.com/office/powerpoint/2010/main" val="396402878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0" b="9092"/>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406400" y="200527"/>
            <a:ext cx="8899686" cy="1320800"/>
          </a:xfrm>
        </p:spPr>
        <p:txBody>
          <a:bodyPr>
            <a:normAutofit/>
          </a:bodyPr>
          <a:lstStyle/>
          <a:p>
            <a:r>
              <a:rPr lang="en-US" sz="4000" b="1" dirty="0">
                <a:effectLst>
                  <a:outerShdw blurRad="38100" dist="38100" dir="2700000" algn="tl">
                    <a:srgbClr val="000000">
                      <a:alpha val="43137"/>
                    </a:srgbClr>
                  </a:outerShdw>
                </a:effectLst>
              </a:rPr>
              <a:t>The Opioid Crisis</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256674" y="1026696"/>
            <a:ext cx="11723291" cy="5831294"/>
          </a:xfrm>
        </p:spPr>
        <p:txBody>
          <a:bodyPr>
            <a:normAutofit fontScale="92500" lnSpcReduction="20000"/>
          </a:bodyPr>
          <a:lstStyle/>
          <a:p>
            <a:r>
              <a:rPr lang="en-US" sz="3300" dirty="0">
                <a:solidFill>
                  <a:schemeClr val="bg1"/>
                </a:solidFill>
              </a:rPr>
              <a:t>The opioid crisis is a national pandemic leading to overdose and death caused by addiction to opioid substances. </a:t>
            </a:r>
          </a:p>
          <a:p>
            <a:r>
              <a:rPr lang="en-US" sz="3300" dirty="0">
                <a:solidFill>
                  <a:schemeClr val="bg1"/>
                </a:solidFill>
              </a:rPr>
              <a:t>In 2018, approximately 128 deaths per day were caused by overdose from opioids. </a:t>
            </a:r>
          </a:p>
          <a:p>
            <a:r>
              <a:rPr lang="en-US" sz="3300" dirty="0">
                <a:solidFill>
                  <a:schemeClr val="bg1"/>
                </a:solidFill>
              </a:rPr>
              <a:t>Just this past week, 30,000 boxes of candy were confiscated at LAX (LA International Airport) containing about 12,000 fentanyl tablets.</a:t>
            </a:r>
          </a:p>
          <a:p>
            <a:r>
              <a:rPr lang="en-US" sz="3300" dirty="0">
                <a:solidFill>
                  <a:schemeClr val="bg1"/>
                </a:solidFill>
              </a:rPr>
              <a:t>“The Centers for Disease Control and Prevention (CDC) estimates that the total "economic burden" of prescription opioid misuse alone in the United States is $78.5 billion a year, including the costs of healthcare, lost productivity, addiction treatment, and criminal justice involvement.” The cost to society, to families, and to communities is even greater.</a:t>
            </a:r>
          </a:p>
        </p:txBody>
      </p:sp>
    </p:spTree>
    <p:extLst>
      <p:ext uri="{BB962C8B-B14F-4D97-AF65-F5344CB8AC3E}">
        <p14:creationId xmlns:p14="http://schemas.microsoft.com/office/powerpoint/2010/main" val="100031520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0" b="9092"/>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406400" y="200527"/>
            <a:ext cx="8899686" cy="1320800"/>
          </a:xfrm>
        </p:spPr>
        <p:txBody>
          <a:bodyPr>
            <a:normAutofit/>
          </a:bodyPr>
          <a:lstStyle/>
          <a:p>
            <a:r>
              <a:rPr lang="en-US" sz="4000" b="1" dirty="0">
                <a:effectLst>
                  <a:outerShdw blurRad="38100" dist="38100" dir="2700000" algn="tl">
                    <a:srgbClr val="000000">
                      <a:alpha val="43137"/>
                    </a:srgbClr>
                  </a:outerShdw>
                </a:effectLst>
              </a:rPr>
              <a:t>The Opioid Crisis – the beginning</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256674" y="1026696"/>
            <a:ext cx="11723291" cy="5831294"/>
          </a:xfrm>
        </p:spPr>
        <p:txBody>
          <a:bodyPr>
            <a:normAutofit fontScale="92500" lnSpcReduction="20000"/>
          </a:bodyPr>
          <a:lstStyle/>
          <a:p>
            <a:r>
              <a:rPr lang="en-US" sz="3300" dirty="0">
                <a:solidFill>
                  <a:schemeClr val="bg1"/>
                </a:solidFill>
              </a:rPr>
              <a:t>In the late 1990’s pharmaceutical companies began to create, market, and sell prescription pain medications, claiming they cured pain but had low risk for addiction.</a:t>
            </a:r>
          </a:p>
          <a:p>
            <a:r>
              <a:rPr lang="en-US" sz="3300" dirty="0">
                <a:solidFill>
                  <a:schemeClr val="bg1"/>
                </a:solidFill>
              </a:rPr>
              <a:t>In the early 2000’s, addiction and overdose were occurring. The pharmaceutical response was to develop addiction proof or abuse-deterrent medication formulations. (ex. OxyContin® by Purdue Pharma)</a:t>
            </a:r>
          </a:p>
          <a:p>
            <a:r>
              <a:rPr lang="en-US" sz="3300" dirty="0">
                <a:solidFill>
                  <a:schemeClr val="bg1"/>
                </a:solidFill>
              </a:rPr>
              <a:t>Over two decades, patients found methods to bypass the deterrents and the illegal use of RX opioid drugs surpassed the use of other illicit and illegal drugs of abuse.</a:t>
            </a:r>
          </a:p>
          <a:p>
            <a:r>
              <a:rPr lang="en-US" sz="3300" dirty="0">
                <a:solidFill>
                  <a:schemeClr val="bg1"/>
                </a:solidFill>
              </a:rPr>
              <a:t>FYI: in the meanwhile, tobacco companies were also developing, marketing, and selling alternative forms of tobacco/nicotine products with similar “safety” claims (ex. Vaping)</a:t>
            </a:r>
          </a:p>
        </p:txBody>
      </p:sp>
    </p:spTree>
    <p:extLst>
      <p:ext uri="{BB962C8B-B14F-4D97-AF65-F5344CB8AC3E}">
        <p14:creationId xmlns:p14="http://schemas.microsoft.com/office/powerpoint/2010/main" val="415584234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0" b="9092"/>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406400" y="200527"/>
            <a:ext cx="8899686" cy="1320800"/>
          </a:xfrm>
        </p:spPr>
        <p:txBody>
          <a:bodyPr>
            <a:normAutofit/>
          </a:bodyPr>
          <a:lstStyle/>
          <a:p>
            <a:r>
              <a:rPr lang="en-US" sz="4000" b="1" dirty="0">
                <a:effectLst>
                  <a:outerShdw blurRad="38100" dist="38100" dir="2700000" algn="tl">
                    <a:srgbClr val="000000">
                      <a:alpha val="43137"/>
                    </a:srgbClr>
                  </a:outerShdw>
                </a:effectLst>
              </a:rPr>
              <a:t>The Opioid Crisis – Patients </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256674" y="1026696"/>
            <a:ext cx="11935306" cy="5831294"/>
          </a:xfrm>
        </p:spPr>
        <p:txBody>
          <a:bodyPr>
            <a:normAutofit fontScale="85000" lnSpcReduction="20000"/>
          </a:bodyPr>
          <a:lstStyle/>
          <a:p>
            <a:r>
              <a:rPr lang="en-US" sz="3300" dirty="0">
                <a:solidFill>
                  <a:schemeClr val="bg1"/>
                </a:solidFill>
              </a:rPr>
              <a:t>By 2017, an estimated 98,000 patients died in the US from opioid drug-related causes.</a:t>
            </a:r>
          </a:p>
          <a:p>
            <a:r>
              <a:rPr lang="en-US" sz="3300" dirty="0">
                <a:solidFill>
                  <a:schemeClr val="bg1"/>
                </a:solidFill>
              </a:rPr>
              <a:t>In 2018, the death rate doubled to nearly 200,000 patient deaths due to opioid-related causes of death.</a:t>
            </a:r>
          </a:p>
          <a:p>
            <a:r>
              <a:rPr lang="en-US" sz="3300" dirty="0">
                <a:solidFill>
                  <a:schemeClr val="bg1"/>
                </a:solidFill>
              </a:rPr>
              <a:t>New data from the CDC show opioids as the “actual” cause of death to be much lower than the initial data. However, opioid OD was not included in the list of causes of death on death certificate statistics. Additionally, CDC data clearly indicates opioid-OD deaths have more than quadrupled over the past 2 decades.</a:t>
            </a:r>
          </a:p>
          <a:p>
            <a:r>
              <a:rPr lang="en-US" sz="3300" dirty="0">
                <a:solidFill>
                  <a:schemeClr val="bg1"/>
                </a:solidFill>
              </a:rPr>
              <a:t>During the COVID pandemic, death rates continued to skyrocket due to opioid OD.</a:t>
            </a:r>
          </a:p>
          <a:p>
            <a:r>
              <a:rPr lang="en-US" sz="3300" dirty="0">
                <a:solidFill>
                  <a:schemeClr val="bg1"/>
                </a:solidFill>
              </a:rPr>
              <a:t>In 2019-2020, Purdue Pharmaceutical was sued more than $20 billion by state and federal governments. In late 2020, the company filed for bankruptcy. The moneys are intended to fund drug addiction programs.</a:t>
            </a:r>
          </a:p>
        </p:txBody>
      </p:sp>
    </p:spTree>
    <p:extLst>
      <p:ext uri="{BB962C8B-B14F-4D97-AF65-F5344CB8AC3E}">
        <p14:creationId xmlns:p14="http://schemas.microsoft.com/office/powerpoint/2010/main" val="176863357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0" b="9092"/>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406400" y="200527"/>
            <a:ext cx="8899686" cy="1320800"/>
          </a:xfrm>
        </p:spPr>
        <p:txBody>
          <a:bodyPr>
            <a:normAutofit/>
          </a:bodyPr>
          <a:lstStyle/>
          <a:p>
            <a:r>
              <a:rPr lang="en-US" sz="4000" b="1" dirty="0">
                <a:effectLst>
                  <a:outerShdw blurRad="38100" dist="38100" dir="2700000" algn="tl">
                    <a:srgbClr val="000000">
                      <a:alpha val="43137"/>
                    </a:srgbClr>
                  </a:outerShdw>
                </a:effectLst>
              </a:rPr>
              <a:t>The Opioid Crisis – Now what??? </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256674" y="1026696"/>
            <a:ext cx="11723291" cy="5831294"/>
          </a:xfrm>
        </p:spPr>
        <p:txBody>
          <a:bodyPr>
            <a:normAutofit/>
          </a:bodyPr>
          <a:lstStyle/>
          <a:p>
            <a:r>
              <a:rPr lang="en-US" sz="3300" dirty="0">
                <a:solidFill>
                  <a:schemeClr val="bg1"/>
                </a:solidFill>
              </a:rPr>
              <a:t>What do you think caused the opioid crisis?</a:t>
            </a:r>
          </a:p>
          <a:p>
            <a:r>
              <a:rPr lang="en-US" sz="3300" dirty="0">
                <a:solidFill>
                  <a:schemeClr val="bg1"/>
                </a:solidFill>
              </a:rPr>
              <a:t>What can be done now to prevent future drug ODs and to help patients who are currently addicted?</a:t>
            </a:r>
          </a:p>
          <a:p>
            <a:r>
              <a:rPr lang="en-US" sz="3300" dirty="0">
                <a:solidFill>
                  <a:schemeClr val="bg1"/>
                </a:solidFill>
              </a:rPr>
              <a:t>Narcan® or naloxone nasal spray – antidote to opioid OD. This is available at all pharmacies without a RX. Narcan® should be administered immediately, even to an unconscious patient/person, then call 911. https://www.narcan.com/ </a:t>
            </a:r>
          </a:p>
        </p:txBody>
      </p:sp>
    </p:spTree>
    <p:extLst>
      <p:ext uri="{BB962C8B-B14F-4D97-AF65-F5344CB8AC3E}">
        <p14:creationId xmlns:p14="http://schemas.microsoft.com/office/powerpoint/2010/main" val="3230232238"/>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43433"/>
            <a:ext cx="11449878" cy="1320800"/>
          </a:xfrm>
        </p:spPr>
        <p:txBody>
          <a:bodyPr>
            <a:normAutofit/>
          </a:bodyPr>
          <a:lstStyle/>
          <a:p>
            <a:r>
              <a:rPr lang="en-US" dirty="0"/>
              <a:t>Opioids</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675861"/>
            <a:ext cx="9593179" cy="6138705"/>
          </a:xfrm>
        </p:spPr>
        <p:txBody>
          <a:bodyPr>
            <a:noAutofit/>
          </a:bodyPr>
          <a:lstStyle/>
          <a:p>
            <a:pPr>
              <a:lnSpc>
                <a:spcPct val="150000"/>
              </a:lnSpc>
            </a:pPr>
            <a:r>
              <a:rPr lang="en-US" sz="3200" dirty="0">
                <a:solidFill>
                  <a:srgbClr val="FF0000"/>
                </a:solidFill>
              </a:rPr>
              <a:t>What questions do you have for me today?</a:t>
            </a:r>
          </a:p>
          <a:p>
            <a:pPr>
              <a:lnSpc>
                <a:spcPct val="150000"/>
              </a:lnSpc>
            </a:pPr>
            <a:r>
              <a:rPr lang="en-US" sz="3200" dirty="0">
                <a:solidFill>
                  <a:schemeClr val="tx1"/>
                </a:solidFill>
                <a:hlinkClick r:id="rId2">
                  <a:extLst>
                    <a:ext uri="{A12FA001-AC4F-418D-AE19-62706E023703}">
                      <ahyp:hlinkClr xmlns:ahyp="http://schemas.microsoft.com/office/drawing/2018/hyperlinkcolor" val="tx"/>
                    </a:ext>
                  </a:extLst>
                </a:hlinkClick>
              </a:rPr>
              <a:t>E</a:t>
            </a:r>
            <a:r>
              <a:rPr lang="en-US" sz="3200" dirty="0">
                <a:solidFill>
                  <a:schemeClr val="tx1"/>
                </a:solidFill>
              </a:rPr>
              <a:t>mail: </a:t>
            </a:r>
            <a:r>
              <a:rPr lang="en-US" sz="3200" dirty="0">
                <a:solidFill>
                  <a:schemeClr val="tx1"/>
                </a:solidFill>
                <a:hlinkClick r:id="rId2">
                  <a:extLst>
                    <a:ext uri="{A12FA001-AC4F-418D-AE19-62706E023703}">
                      <ahyp:hlinkClr xmlns:ahyp="http://schemas.microsoft.com/office/drawing/2018/hyperlinkcolor" val="tx"/>
                    </a:ext>
                  </a:extLst>
                </a:hlinkClick>
              </a:rPr>
              <a:t>Anna.Haro@houstonisd.org</a:t>
            </a:r>
            <a:r>
              <a:rPr lang="en-US" sz="3200" dirty="0">
                <a:solidFill>
                  <a:schemeClr val="tx1"/>
                </a:solidFill>
              </a:rPr>
              <a:t> </a:t>
            </a:r>
          </a:p>
          <a:p>
            <a:pPr>
              <a:lnSpc>
                <a:spcPct val="150000"/>
              </a:lnSpc>
            </a:pPr>
            <a:r>
              <a:rPr lang="en-US" sz="3200" dirty="0">
                <a:solidFill>
                  <a:schemeClr val="tx1"/>
                </a:solidFill>
              </a:rPr>
              <a:t>Use Remind for additional Q/A. Text @DrHaroM to 81010</a:t>
            </a:r>
          </a:p>
        </p:txBody>
      </p:sp>
    </p:spTree>
    <p:extLst>
      <p:ext uri="{BB962C8B-B14F-4D97-AF65-F5344CB8AC3E}">
        <p14:creationId xmlns:p14="http://schemas.microsoft.com/office/powerpoint/2010/main" val="1725382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8AC0AA3-0175-42DE-9F38-5CD323AD25C6}"/>
              </a:ext>
            </a:extLst>
          </p:cNvPr>
          <p:cNvSpPr>
            <a:spLocks noGrp="1"/>
          </p:cNvSpPr>
          <p:nvPr>
            <p:ph type="title"/>
          </p:nvPr>
        </p:nvSpPr>
        <p:spPr>
          <a:xfrm>
            <a:off x="198785" y="816638"/>
            <a:ext cx="4043016" cy="5224724"/>
          </a:xfrm>
        </p:spPr>
        <p:txBody>
          <a:bodyPr anchor="ctr">
            <a:normAutofit/>
          </a:bodyPr>
          <a:lstStyle/>
          <a:p>
            <a:r>
              <a:rPr lang="en-US" dirty="0"/>
              <a:t>References</a:t>
            </a:r>
          </a:p>
        </p:txBody>
      </p:sp>
      <p:sp>
        <p:nvSpPr>
          <p:cNvPr id="3" name="Content Placeholder 2">
            <a:extLst>
              <a:ext uri="{FF2B5EF4-FFF2-40B4-BE49-F238E27FC236}">
                <a16:creationId xmlns:a16="http://schemas.microsoft.com/office/drawing/2014/main" id="{F89BBC26-F30E-4808-A1CD-94D92FC5627F}"/>
              </a:ext>
            </a:extLst>
          </p:cNvPr>
          <p:cNvSpPr>
            <a:spLocks noGrp="1"/>
          </p:cNvSpPr>
          <p:nvPr>
            <p:ph idx="1"/>
          </p:nvPr>
        </p:nvSpPr>
        <p:spPr>
          <a:xfrm>
            <a:off x="2716696" y="0"/>
            <a:ext cx="9475304" cy="6858000"/>
          </a:xfrm>
        </p:spPr>
        <p:txBody>
          <a:bodyPr anchor="ctr">
            <a:normAutofit fontScale="92500"/>
          </a:bodyPr>
          <a:lstStyle/>
          <a:p>
            <a:r>
              <a:rPr lang="en-US" sz="2500" dirty="0">
                <a:solidFill>
                  <a:schemeClr val="tx1"/>
                </a:solidFill>
              </a:rPr>
              <a:t>https://www.drugabuse.gov/drug-topics/opioids/opioid-overdose-crisis#:~:text=2018%20data%20shows%20that%20every,die%20after%20overdosing%20on%20opioids.&amp;text=The%20misuse%20of%20and%20addiction,as%20social%20and%20economic%20welfare. </a:t>
            </a:r>
          </a:p>
          <a:p>
            <a:r>
              <a:rPr lang="en-US" sz="2500" dirty="0">
                <a:solidFill>
                  <a:schemeClr val="tx1"/>
                </a:solidFill>
              </a:rPr>
              <a:t>https://www.ncbi.nlm.nih.gov/books/NBK28234/#:~:text=5%2Dht1F%20receptor%20mRNA,of%20adenylyl%20cyclase%20%5B16%5D. </a:t>
            </a:r>
          </a:p>
          <a:p>
            <a:r>
              <a:rPr lang="en-US" sz="2500" dirty="0">
                <a:solidFill>
                  <a:schemeClr val="tx1"/>
                </a:solidFill>
              </a:rPr>
              <a:t>https://www.ncbi.nlm.nih.gov/pmc/articles/PMC3131098/#:~:text=Several%20lines%20of%20evidence%20suggest,and%20treatment%20of%20depressive%20disorders.&amp;text=NE%20projections%20from%20the%20locus,in%20the%20regulation%20of%20emotions. </a:t>
            </a:r>
          </a:p>
          <a:p>
            <a:r>
              <a:rPr lang="en-US" sz="2500" dirty="0">
                <a:solidFill>
                  <a:schemeClr val="tx1"/>
                </a:solidFill>
              </a:rPr>
              <a:t>https://en.wikipedia.org/wiki/Norepinephrine#:~:text=In%20the%20rest%20of%20the,the%20bladder%20and%20gastrointestinal%20motility. </a:t>
            </a:r>
          </a:p>
          <a:p>
            <a:r>
              <a:rPr lang="en-US" sz="2500" dirty="0">
                <a:solidFill>
                  <a:schemeClr val="tx1"/>
                </a:solidFill>
              </a:rPr>
              <a:t>https://www.drugabuse.gov/publications/research-reports/cocaine/how-does-cocaine-produce-its-effects</a:t>
            </a:r>
          </a:p>
          <a:p>
            <a:r>
              <a:rPr lang="en-US" sz="2500" dirty="0">
                <a:solidFill>
                  <a:schemeClr val="tx1"/>
                </a:solidFill>
              </a:rPr>
              <a:t>https://www.ncbi.nlm.nih.gov/pmc/articles/PMC2851032/</a:t>
            </a:r>
          </a:p>
        </p:txBody>
      </p:sp>
    </p:spTree>
    <p:extLst>
      <p:ext uri="{BB962C8B-B14F-4D97-AF65-F5344CB8AC3E}">
        <p14:creationId xmlns:p14="http://schemas.microsoft.com/office/powerpoint/2010/main" val="3584075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8AC0AA3-0175-42DE-9F38-5CD323AD25C6}"/>
              </a:ext>
            </a:extLst>
          </p:cNvPr>
          <p:cNvSpPr>
            <a:spLocks noGrp="1"/>
          </p:cNvSpPr>
          <p:nvPr>
            <p:ph type="title"/>
          </p:nvPr>
        </p:nvSpPr>
        <p:spPr>
          <a:xfrm>
            <a:off x="198785" y="816638"/>
            <a:ext cx="4043016" cy="5224724"/>
          </a:xfrm>
        </p:spPr>
        <p:txBody>
          <a:bodyPr anchor="ctr">
            <a:normAutofit/>
          </a:bodyPr>
          <a:lstStyle/>
          <a:p>
            <a:r>
              <a:rPr lang="en-US" dirty="0"/>
              <a:t>Additional</a:t>
            </a:r>
            <a:br>
              <a:rPr lang="en-US" dirty="0"/>
            </a:br>
            <a:r>
              <a:rPr lang="en-US" dirty="0"/>
              <a:t>References</a:t>
            </a:r>
          </a:p>
        </p:txBody>
      </p:sp>
      <p:sp>
        <p:nvSpPr>
          <p:cNvPr id="3" name="Content Placeholder 2">
            <a:extLst>
              <a:ext uri="{FF2B5EF4-FFF2-40B4-BE49-F238E27FC236}">
                <a16:creationId xmlns:a16="http://schemas.microsoft.com/office/drawing/2014/main" id="{F89BBC26-F30E-4808-A1CD-94D92FC5627F}"/>
              </a:ext>
            </a:extLst>
          </p:cNvPr>
          <p:cNvSpPr>
            <a:spLocks noGrp="1"/>
          </p:cNvSpPr>
          <p:nvPr>
            <p:ph idx="1"/>
          </p:nvPr>
        </p:nvSpPr>
        <p:spPr>
          <a:xfrm>
            <a:off x="2716696" y="0"/>
            <a:ext cx="9475304" cy="6858000"/>
          </a:xfrm>
        </p:spPr>
        <p:txBody>
          <a:bodyPr anchor="ctr">
            <a:normAutofit/>
          </a:bodyPr>
          <a:lstStyle/>
          <a:p>
            <a:r>
              <a:rPr lang="en-US" sz="2500" dirty="0">
                <a:solidFill>
                  <a:schemeClr val="tx1"/>
                </a:solidFill>
              </a:rPr>
              <a:t>https://www.mayoclinic.org/diseases-conditions/mental-illness/symptoms-causes/syc-20374968 </a:t>
            </a:r>
          </a:p>
          <a:p>
            <a:r>
              <a:rPr lang="en-US" sz="2500" dirty="0">
                <a:solidFill>
                  <a:schemeClr val="tx1"/>
                </a:solidFill>
              </a:rPr>
              <a:t>https://www.ncbi.nlm.nih.gov/books/NBK28234/#:~:text=5%2Dht1F%20receptor%20mRNA,of%20adenylyl%20cyclase%20%5B16%5D. </a:t>
            </a:r>
          </a:p>
          <a:p>
            <a:r>
              <a:rPr lang="en-US" sz="2500" dirty="0">
                <a:solidFill>
                  <a:schemeClr val="tx1"/>
                </a:solidFill>
              </a:rPr>
              <a:t>https://www.ncbi.nlm.nih.gov/pmc/articles/PMC3131098/#:~:text=Several%20lines%20of%20evidence%20suggest,and%20treatment%20of%20depressive%20disorders.&amp;text=NE%20projections%20from%20the%20locus,in%20the%20regulation%20of%20emotions. </a:t>
            </a:r>
          </a:p>
          <a:p>
            <a:r>
              <a:rPr lang="en-US" sz="2500" dirty="0">
                <a:solidFill>
                  <a:schemeClr val="tx1"/>
                </a:solidFill>
              </a:rPr>
              <a:t>https://en.wikipedia.org/wiki/Norepinephrine#:~:text=In%20the%20rest%20of%20the,the%20bladder%20and%20gastrointestinal%20motility. </a:t>
            </a:r>
          </a:p>
          <a:p>
            <a:r>
              <a:rPr lang="en-US" sz="2500" dirty="0">
                <a:solidFill>
                  <a:schemeClr val="tx1"/>
                </a:solidFill>
              </a:rPr>
              <a:t>https://www.drugabuse.gov/publications/research-reports/cocaine/how-does-cocaine-produce-its-effects</a:t>
            </a:r>
          </a:p>
          <a:p>
            <a:r>
              <a:rPr lang="en-US" sz="2500" dirty="0">
                <a:solidFill>
                  <a:schemeClr val="tx1"/>
                </a:solidFill>
              </a:rPr>
              <a:t>https://www.ncbi.nlm.nih.gov/pmc/articles/PMC2851032/</a:t>
            </a:r>
          </a:p>
        </p:txBody>
      </p:sp>
    </p:spTree>
    <p:extLst>
      <p:ext uri="{BB962C8B-B14F-4D97-AF65-F5344CB8AC3E}">
        <p14:creationId xmlns:p14="http://schemas.microsoft.com/office/powerpoint/2010/main" val="26222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1"/>
            <a:ext cx="8388626" cy="1749287"/>
          </a:xfrm>
        </p:spPr>
        <p:txBody>
          <a:bodyPr>
            <a:normAutofit/>
          </a:bodyPr>
          <a:lstStyle/>
          <a:p>
            <a:r>
              <a:rPr lang="en-US" sz="2700" dirty="0"/>
              <a:t>LEARNING Objectives</a:t>
            </a:r>
            <a:br>
              <a:rPr lang="en-US" sz="2700" dirty="0"/>
            </a:br>
            <a:r>
              <a:rPr lang="en-US" sz="2700" dirty="0">
                <a:latin typeface="Arial" panose="020B0604020202020204" pitchFamily="34" charset="0"/>
                <a:cs typeface="Arial" panose="020B0604020202020204" pitchFamily="34" charset="0"/>
              </a:rPr>
              <a:t>TEKS: </a:t>
            </a:r>
            <a:r>
              <a:rPr lang="en-US" sz="3200" b="1" i="0" u="none" strike="noStrike" dirty="0">
                <a:solidFill>
                  <a:schemeClr val="tx1"/>
                </a:solidFill>
                <a:effectLst/>
              </a:rPr>
              <a:t>§130.223.(c)(1)(A and B) and (c)(2)(A,B,C, and F)</a:t>
            </a:r>
            <a:endParaRPr lang="en-US" sz="3200"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0" y="1643270"/>
            <a:ext cx="12191999" cy="5214729"/>
          </a:xfrm>
        </p:spPr>
        <p:txBody>
          <a:bodyPr>
            <a:noAutofit/>
          </a:bodyPr>
          <a:lstStyle/>
          <a:p>
            <a:r>
              <a:rPr lang="en-US" sz="3000" dirty="0"/>
              <a:t>The students will develop new knowledge and skills related to the opioid crisis in America.</a:t>
            </a:r>
          </a:p>
          <a:p>
            <a:r>
              <a:rPr lang="en-US" sz="3000" dirty="0"/>
              <a:t>The students will recognize patient behaviors and patterns leading to opioid addiction: Rx – misuse – abuse - addiction</a:t>
            </a:r>
          </a:p>
          <a:p>
            <a:r>
              <a:rPr lang="en-US" sz="3000" dirty="0"/>
              <a:t>The students will apply medical terminology related to addiction disorders (tolerance, dependence and withdrawal).</a:t>
            </a:r>
          </a:p>
          <a:p>
            <a:r>
              <a:rPr lang="en-US" sz="3000" dirty="0"/>
              <a:t>The students will evaluate the likely causes and the problems of the opioid crisis in America.</a:t>
            </a:r>
          </a:p>
          <a:p>
            <a:endParaRPr lang="en-US" sz="3000" dirty="0"/>
          </a:p>
        </p:txBody>
      </p:sp>
    </p:spTree>
    <p:extLst>
      <p:ext uri="{BB962C8B-B14F-4D97-AF65-F5344CB8AC3E}">
        <p14:creationId xmlns:p14="http://schemas.microsoft.com/office/powerpoint/2010/main" val="1899221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1"/>
            <a:ext cx="8388626" cy="1749287"/>
          </a:xfrm>
        </p:spPr>
        <p:txBody>
          <a:bodyPr>
            <a:normAutofit/>
          </a:bodyPr>
          <a:lstStyle/>
          <a:p>
            <a:r>
              <a:rPr lang="en-US" sz="2700" dirty="0" err="1">
                <a:latin typeface="+mn-lt"/>
              </a:rPr>
              <a:t>Objetivos</a:t>
            </a:r>
            <a:r>
              <a:rPr lang="en-US" sz="2700" dirty="0">
                <a:latin typeface="+mn-lt"/>
              </a:rPr>
              <a:t> de </a:t>
            </a:r>
            <a:r>
              <a:rPr lang="en-US" sz="2700" dirty="0" err="1">
                <a:latin typeface="+mn-lt"/>
              </a:rPr>
              <a:t>aprendizaje</a:t>
            </a:r>
            <a:br>
              <a:rPr lang="en-US" sz="2700" dirty="0"/>
            </a:br>
            <a:r>
              <a:rPr lang="en-US" sz="2700" dirty="0">
                <a:latin typeface="Arial" panose="020B0604020202020204" pitchFamily="34" charset="0"/>
                <a:cs typeface="Arial" panose="020B0604020202020204" pitchFamily="34" charset="0"/>
              </a:rPr>
              <a:t>TEKS: </a:t>
            </a:r>
            <a:r>
              <a:rPr lang="en-US" sz="3200" b="1" i="0" u="none" strike="noStrike" dirty="0">
                <a:solidFill>
                  <a:schemeClr val="tx1"/>
                </a:solidFill>
                <a:effectLst/>
              </a:rPr>
              <a:t>§130.223.(c)(1)(A and B) and (c)(2)(A,B,C, and F)</a:t>
            </a:r>
            <a:endParaRPr lang="en-US" sz="3200"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0" y="1643270"/>
            <a:ext cx="12192000" cy="5214729"/>
          </a:xfrm>
        </p:spPr>
        <p:txBody>
          <a:bodyPr>
            <a:noAutofit/>
          </a:bodyPr>
          <a:lstStyle/>
          <a:p>
            <a:r>
              <a:rPr lang="es-ES" sz="2800" dirty="0"/>
              <a:t>Los estudiantes desarrollarán nuevos conocimientos y habilidades relacionados con la crisis de opioides en Estados Unidos.</a:t>
            </a:r>
          </a:p>
          <a:p>
            <a:r>
              <a:rPr lang="es-ES" sz="2800" dirty="0"/>
              <a:t>Los estudiantes reconocerán los comportamientos y patrones de los pacientes que conducen a la adicción a los opioides: </a:t>
            </a:r>
            <a:r>
              <a:rPr lang="es-ES" sz="2800" dirty="0" err="1"/>
              <a:t>Rx</a:t>
            </a:r>
            <a:r>
              <a:rPr lang="es-ES" sz="2800" dirty="0"/>
              <a:t> - mal uso - abuso - adicción</a:t>
            </a:r>
          </a:p>
          <a:p>
            <a:r>
              <a:rPr lang="es-ES" sz="2800" dirty="0"/>
              <a:t>Los estudiantes aplicarán terminología médica relacionada con los trastornos de adicción.</a:t>
            </a:r>
          </a:p>
          <a:p>
            <a:r>
              <a:rPr lang="es-ES" sz="2800" dirty="0"/>
              <a:t>Los estudiantes evaluarán las causas probables y los problemas de la crisis de opioides en Estados Unidos.</a:t>
            </a:r>
          </a:p>
          <a:p>
            <a:endParaRPr lang="en-US" sz="2800" dirty="0"/>
          </a:p>
        </p:txBody>
      </p:sp>
    </p:spTree>
    <p:extLst>
      <p:ext uri="{BB962C8B-B14F-4D97-AF65-F5344CB8AC3E}">
        <p14:creationId xmlns:p14="http://schemas.microsoft.com/office/powerpoint/2010/main" val="1782417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Neuron system in yellow and light blue">
            <a:extLst>
              <a:ext uri="{FF2B5EF4-FFF2-40B4-BE49-F238E27FC236}">
                <a16:creationId xmlns:a16="http://schemas.microsoft.com/office/drawing/2014/main" id="{BEC754AA-AE19-D588-E128-E9CEB699B0D7}"/>
              </a:ext>
            </a:extLst>
          </p:cNvPr>
          <p:cNvPicPr>
            <a:picLocks noChangeAspect="1"/>
          </p:cNvPicPr>
          <p:nvPr/>
        </p:nvPicPr>
        <p:blipFill rotWithShape="1">
          <a:blip r:embed="rId2">
            <a:duotone>
              <a:prstClr val="black"/>
              <a:schemeClr val="tx2">
                <a:tint val="45000"/>
                <a:satMod val="400000"/>
              </a:schemeClr>
            </a:duotone>
            <a:alphaModFix amt="40000"/>
          </a:blip>
          <a:srcRect t="8599" b="8983"/>
          <a:stretch/>
        </p:blipFill>
        <p:spPr>
          <a:xfrm>
            <a:off x="20" y="10"/>
            <a:ext cx="12191980" cy="6857990"/>
          </a:xfrm>
          <a:prstGeom prst="rect">
            <a:avLst/>
          </a:prstGeom>
        </p:spPr>
      </p:pic>
      <p:sp>
        <p:nvSpPr>
          <p:cNvPr id="2" name="Title 1">
            <a:extLst>
              <a:ext uri="{FF2B5EF4-FFF2-40B4-BE49-F238E27FC236}">
                <a16:creationId xmlns:a16="http://schemas.microsoft.com/office/drawing/2014/main" id="{5A53909C-E4F2-4C02-845C-E238FF1792A8}"/>
              </a:ext>
            </a:extLst>
          </p:cNvPr>
          <p:cNvSpPr>
            <a:spLocks noGrp="1"/>
          </p:cNvSpPr>
          <p:nvPr>
            <p:ph type="title"/>
          </p:nvPr>
        </p:nvSpPr>
        <p:spPr>
          <a:xfrm>
            <a:off x="372534" y="0"/>
            <a:ext cx="8596668" cy="1320800"/>
          </a:xfrm>
        </p:spPr>
        <p:txBody>
          <a:bodyPr>
            <a:normAutofit/>
          </a:bodyPr>
          <a:lstStyle/>
          <a:p>
            <a:r>
              <a:rPr lang="en-US" dirty="0"/>
              <a:t>Disclaimer</a:t>
            </a:r>
          </a:p>
        </p:txBody>
      </p:sp>
      <p:sp>
        <p:nvSpPr>
          <p:cNvPr id="3" name="Content Placeholder 2">
            <a:extLst>
              <a:ext uri="{FF2B5EF4-FFF2-40B4-BE49-F238E27FC236}">
                <a16:creationId xmlns:a16="http://schemas.microsoft.com/office/drawing/2014/main" id="{BC174F8A-2F5F-4DD7-B87F-05113A30DB0E}"/>
              </a:ext>
            </a:extLst>
          </p:cNvPr>
          <p:cNvSpPr>
            <a:spLocks noGrp="1"/>
          </p:cNvSpPr>
          <p:nvPr>
            <p:ph idx="1"/>
          </p:nvPr>
        </p:nvSpPr>
        <p:spPr>
          <a:xfrm>
            <a:off x="0" y="755374"/>
            <a:ext cx="11423373" cy="6102625"/>
          </a:xfrm>
        </p:spPr>
        <p:txBody>
          <a:bodyPr>
            <a:noAutofit/>
          </a:bodyPr>
          <a:lstStyle/>
          <a:p>
            <a:r>
              <a:rPr lang="en-US" sz="3500" dirty="0">
                <a:solidFill>
                  <a:schemeClr val="bg1"/>
                </a:solidFill>
              </a:rPr>
              <a:t>Disclaimer: The information discussed during the HOSA Presentation is intended to inform and educate high school students. The presentation does not replace the advice and individualized care from a qualified mental health care provider. However, please know that I am available to listen should you or a friend need help. I will guide you to the counselors and social worker if needed, and I can provide fact-based answers and resources about your medications and treatment. Text @DrHaroM to 81010</a:t>
            </a:r>
          </a:p>
        </p:txBody>
      </p:sp>
    </p:spTree>
    <p:extLst>
      <p:ext uri="{BB962C8B-B14F-4D97-AF65-F5344CB8AC3E}">
        <p14:creationId xmlns:p14="http://schemas.microsoft.com/office/powerpoint/2010/main" val="428642393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ed Triangles">
            <a:extLst>
              <a:ext uri="{FF2B5EF4-FFF2-40B4-BE49-F238E27FC236}">
                <a16:creationId xmlns:a16="http://schemas.microsoft.com/office/drawing/2014/main" id="{4032F7C7-382B-5C8C-B2B8-BF4E8110B65C}"/>
              </a:ext>
            </a:extLst>
          </p:cNvPr>
          <p:cNvPicPr>
            <a:picLocks noChangeAspect="1"/>
          </p:cNvPicPr>
          <p:nvPr/>
        </p:nvPicPr>
        <p:blipFill rotWithShape="1">
          <a:blip r:embed="rId2">
            <a:duotone>
              <a:prstClr val="black"/>
              <a:schemeClr val="tx2">
                <a:tint val="45000"/>
                <a:satMod val="400000"/>
              </a:schemeClr>
            </a:duotone>
            <a:alphaModFix amt="40000"/>
          </a:blip>
          <a:srcRect t="9091" b="9091"/>
          <a:stretch/>
        </p:blipFill>
        <p:spPr>
          <a:xfrm>
            <a:off x="20" y="10"/>
            <a:ext cx="12191980" cy="6857990"/>
          </a:xfrm>
          <a:prstGeom prst="rect">
            <a:avLst/>
          </a:prstGeom>
        </p:spPr>
      </p:pic>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677334" y="27654"/>
            <a:ext cx="8596668" cy="734351"/>
          </a:xfrm>
        </p:spPr>
        <p:txBody>
          <a:bodyPr>
            <a:normAutofit/>
          </a:bodyPr>
          <a:lstStyle/>
          <a:p>
            <a:r>
              <a:rPr lang="en-US" dirty="0"/>
              <a:t>What is an opioid?</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532015"/>
            <a:ext cx="10243930" cy="6325975"/>
          </a:xfrm>
        </p:spPr>
        <p:txBody>
          <a:bodyPr>
            <a:noAutofit/>
          </a:bodyPr>
          <a:lstStyle/>
          <a:p>
            <a:r>
              <a:rPr lang="en-US" sz="3200" dirty="0">
                <a:solidFill>
                  <a:srgbClr val="FFFFFF"/>
                </a:solidFill>
              </a:rPr>
              <a:t>An opioid is a substance, usually a drug or prescription medication, that is chemically related to the natural substance, opium, from the poppy flower.</a:t>
            </a:r>
          </a:p>
          <a:p>
            <a:r>
              <a:rPr lang="en-US" sz="3200" dirty="0">
                <a:solidFill>
                  <a:srgbClr val="FFFFFF"/>
                </a:solidFill>
              </a:rPr>
              <a:t>Opioids or opiates (drugs chemically related to opium) are used medically to treat pain.</a:t>
            </a:r>
          </a:p>
          <a:p>
            <a:r>
              <a:rPr lang="en-US" sz="3200" dirty="0">
                <a:solidFill>
                  <a:srgbClr val="FFFFFF"/>
                </a:solidFill>
              </a:rPr>
              <a:t>Located within the central nervous system, humans have opiate receptors, specifically Mu-opiate receptors, that when stimulated, create a strong </a:t>
            </a:r>
            <a:r>
              <a:rPr lang="en-US" sz="3200" u="sng" dirty="0">
                <a:solidFill>
                  <a:srgbClr val="FF0000"/>
                </a:solidFill>
              </a:rPr>
              <a:t>analgesic effect </a:t>
            </a:r>
            <a:r>
              <a:rPr lang="en-US" sz="3200" dirty="0">
                <a:solidFill>
                  <a:srgbClr val="FFFFFF"/>
                </a:solidFill>
              </a:rPr>
              <a:t>and block pain signals in the brain. At the therapeutic dose, </a:t>
            </a:r>
            <a:r>
              <a:rPr lang="en-US" sz="3200" u="sng" dirty="0">
                <a:solidFill>
                  <a:srgbClr val="FF0000"/>
                </a:solidFill>
              </a:rPr>
              <a:t>patients do not feel pain</a:t>
            </a:r>
            <a:r>
              <a:rPr lang="en-US" sz="3200" dirty="0">
                <a:solidFill>
                  <a:srgbClr val="FFFFFF"/>
                </a:solidFill>
              </a:rPr>
              <a:t>.</a:t>
            </a:r>
          </a:p>
        </p:txBody>
      </p:sp>
    </p:spTree>
    <p:extLst>
      <p:ext uri="{BB962C8B-B14F-4D97-AF65-F5344CB8AC3E}">
        <p14:creationId xmlns:p14="http://schemas.microsoft.com/office/powerpoint/2010/main" val="6202539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Opioids</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15617"/>
            <a:ext cx="11648661" cy="6098950"/>
          </a:xfrm>
        </p:spPr>
        <p:txBody>
          <a:bodyPr>
            <a:noAutofit/>
          </a:bodyPr>
          <a:lstStyle/>
          <a:p>
            <a:r>
              <a:rPr lang="en-US" sz="3100" dirty="0">
                <a:solidFill>
                  <a:schemeClr val="tx1"/>
                </a:solidFill>
              </a:rPr>
              <a:t>Ex. include hydrocodone, oxycodone, codeine, morphine, hydromorphone, fentanyl (Norco®, Vicodin®, </a:t>
            </a:r>
            <a:r>
              <a:rPr lang="en-US" sz="3100" dirty="0" err="1">
                <a:solidFill>
                  <a:schemeClr val="tx1"/>
                </a:solidFill>
              </a:rPr>
              <a:t>Dilaudid</a:t>
            </a:r>
            <a:r>
              <a:rPr lang="en-US" sz="3100" dirty="0">
                <a:solidFill>
                  <a:schemeClr val="tx1"/>
                </a:solidFill>
              </a:rPr>
              <a:t>® and OxyContin®) </a:t>
            </a:r>
          </a:p>
          <a:p>
            <a:r>
              <a:rPr lang="en-US" sz="3100" dirty="0">
                <a:solidFill>
                  <a:schemeClr val="tx1"/>
                </a:solidFill>
              </a:rPr>
              <a:t>Mechanism of action (MOA): Opioids block pain through ”inhibition of neurotransmitter release from the primary afferent terminals in the spinal cord and activation of descending inhibitory controls in the midbrain.” </a:t>
            </a:r>
          </a:p>
          <a:p>
            <a:r>
              <a:rPr lang="en-US" sz="3100" dirty="0">
                <a:solidFill>
                  <a:srgbClr val="FF0000"/>
                </a:solidFill>
              </a:rPr>
              <a:t>Opioids activate or stimulate the mu-opioid receptors within the cell membranes of ____________ to block the pain signals.</a:t>
            </a:r>
          </a:p>
          <a:p>
            <a:r>
              <a:rPr lang="en-US" sz="3100" dirty="0">
                <a:solidFill>
                  <a:schemeClr val="tx1"/>
                </a:solidFill>
              </a:rPr>
              <a:t>Natural and synthetic opioids block pain, ranging from mild to severe.</a:t>
            </a:r>
          </a:p>
          <a:p>
            <a:endParaRPr lang="en-US" sz="3500" dirty="0">
              <a:solidFill>
                <a:schemeClr val="tx1"/>
              </a:solidFill>
            </a:endParaRPr>
          </a:p>
        </p:txBody>
      </p:sp>
    </p:spTree>
    <p:extLst>
      <p:ext uri="{BB962C8B-B14F-4D97-AF65-F5344CB8AC3E}">
        <p14:creationId xmlns:p14="http://schemas.microsoft.com/office/powerpoint/2010/main" val="418793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Opioids</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15617"/>
            <a:ext cx="12192000" cy="6098950"/>
          </a:xfrm>
        </p:spPr>
        <p:txBody>
          <a:bodyPr>
            <a:noAutofit/>
          </a:bodyPr>
          <a:lstStyle/>
          <a:p>
            <a:r>
              <a:rPr lang="en-US" sz="2900" dirty="0">
                <a:solidFill>
                  <a:schemeClr val="tx1"/>
                </a:solidFill>
              </a:rPr>
              <a:t>Opioid prescription drugs are classified as Schedule II Controlled substances.</a:t>
            </a:r>
          </a:p>
          <a:p>
            <a:r>
              <a:rPr lang="en-US" sz="2900" dirty="0">
                <a:solidFill>
                  <a:schemeClr val="tx1"/>
                </a:solidFill>
              </a:rPr>
              <a:t>Schedule II drugs are the most strictly regulated and controlled of all RX drugs. Writing, filling, ordering, and dispensing these drugs have lengthy legal protocols. Failure to comply results in loss of employment and loss of professional licenses, along with federal crime prosecution and penalties. (fines and prison). Discussion Reflection Question : is it worth it???</a:t>
            </a:r>
          </a:p>
          <a:p>
            <a:r>
              <a:rPr lang="en-US" sz="2900" dirty="0">
                <a:solidFill>
                  <a:schemeClr val="tx1"/>
                </a:solidFill>
              </a:rPr>
              <a:t>Schedule II drugs, including opioids have the highest potential for physiological and psychological abuse and addiction.</a:t>
            </a:r>
          </a:p>
          <a:p>
            <a:r>
              <a:rPr lang="en-US" sz="2900" dirty="0">
                <a:solidFill>
                  <a:schemeClr val="tx1"/>
                </a:solidFill>
              </a:rPr>
              <a:t>In comparison, Schedule I drugs (heroin, PCP, LSD, Ecstasy, some forms of marijuana, etc.) have NO medical use are illegal in all settings in the US.</a:t>
            </a:r>
          </a:p>
          <a:p>
            <a:endParaRPr lang="en-US" sz="3500" dirty="0">
              <a:solidFill>
                <a:schemeClr val="tx1"/>
              </a:solidFill>
            </a:endParaRPr>
          </a:p>
        </p:txBody>
      </p:sp>
    </p:spTree>
    <p:extLst>
      <p:ext uri="{BB962C8B-B14F-4D97-AF65-F5344CB8AC3E}">
        <p14:creationId xmlns:p14="http://schemas.microsoft.com/office/powerpoint/2010/main" val="101598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0"/>
            <a:ext cx="11078817" cy="1320800"/>
          </a:xfrm>
        </p:spPr>
        <p:txBody>
          <a:bodyPr>
            <a:normAutofit/>
          </a:bodyPr>
          <a:lstStyle/>
          <a:p>
            <a:r>
              <a:rPr lang="en-US" dirty="0"/>
              <a:t>Opioid Side Effects  -why are they so addictive?</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689114"/>
            <a:ext cx="11595652" cy="6168886"/>
          </a:xfrm>
        </p:spPr>
        <p:txBody>
          <a:bodyPr>
            <a:noAutofit/>
          </a:bodyPr>
          <a:lstStyle/>
          <a:p>
            <a:r>
              <a:rPr lang="en-US" sz="3200" dirty="0">
                <a:solidFill>
                  <a:schemeClr val="tx1"/>
                </a:solidFill>
              </a:rPr>
              <a:t>Constipation</a:t>
            </a:r>
          </a:p>
          <a:p>
            <a:r>
              <a:rPr lang="en-US" sz="3200" dirty="0">
                <a:solidFill>
                  <a:schemeClr val="tx1"/>
                </a:solidFill>
              </a:rPr>
              <a:t>Nausea</a:t>
            </a:r>
          </a:p>
          <a:p>
            <a:r>
              <a:rPr lang="en-US" sz="3200" dirty="0">
                <a:solidFill>
                  <a:schemeClr val="tx1"/>
                </a:solidFill>
              </a:rPr>
              <a:t>Confusion</a:t>
            </a:r>
          </a:p>
          <a:p>
            <a:r>
              <a:rPr lang="en-US" sz="3200" dirty="0">
                <a:solidFill>
                  <a:schemeClr val="tx1"/>
                </a:solidFill>
              </a:rPr>
              <a:t>Somnolence – </a:t>
            </a:r>
            <a:r>
              <a:rPr lang="en-US" sz="3200" dirty="0">
                <a:solidFill>
                  <a:srgbClr val="FF0000"/>
                </a:solidFill>
              </a:rPr>
              <a:t>meaning sleepiness/drowsiness</a:t>
            </a:r>
          </a:p>
          <a:p>
            <a:r>
              <a:rPr lang="en-US" sz="3200" dirty="0">
                <a:solidFill>
                  <a:schemeClr val="tx1"/>
                </a:solidFill>
              </a:rPr>
              <a:t>Euphoria – </a:t>
            </a:r>
            <a:r>
              <a:rPr lang="en-US" sz="3200" dirty="0">
                <a:solidFill>
                  <a:srgbClr val="FF0000"/>
                </a:solidFill>
              </a:rPr>
              <a:t>discussion question: what does this mean?</a:t>
            </a:r>
          </a:p>
          <a:p>
            <a:r>
              <a:rPr lang="en-US" sz="3200" dirty="0">
                <a:solidFill>
                  <a:schemeClr val="tx1"/>
                </a:solidFill>
              </a:rPr>
              <a:t>Decreased respiration (respiratory depression – usual cause of OD deaths, especially with fentanyl)</a:t>
            </a:r>
          </a:p>
          <a:p>
            <a:r>
              <a:rPr lang="en-US" sz="3200" dirty="0">
                <a:solidFill>
                  <a:schemeClr val="tx1"/>
                </a:solidFill>
              </a:rPr>
              <a:t>Decreased HR and BP (opioids are not stimulants, but rather “depressants” since they block or inhibit signals) </a:t>
            </a:r>
            <a:r>
              <a:rPr lang="en-US" sz="3200" dirty="0">
                <a:solidFill>
                  <a:srgbClr val="FF0000"/>
                </a:solidFill>
              </a:rPr>
              <a:t>- what other common substances of abuse are considered depressants?</a:t>
            </a:r>
          </a:p>
          <a:p>
            <a:endParaRPr lang="en-US" sz="3200" dirty="0">
              <a:solidFill>
                <a:schemeClr val="tx1"/>
              </a:solidFill>
            </a:endParaRPr>
          </a:p>
        </p:txBody>
      </p:sp>
    </p:spTree>
    <p:extLst>
      <p:ext uri="{BB962C8B-B14F-4D97-AF65-F5344CB8AC3E}">
        <p14:creationId xmlns:p14="http://schemas.microsoft.com/office/powerpoint/2010/main" val="122009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Substance Abuse Definitions</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689114"/>
            <a:ext cx="12192000" cy="6168886"/>
          </a:xfrm>
        </p:spPr>
        <p:txBody>
          <a:bodyPr>
            <a:noAutofit/>
          </a:bodyPr>
          <a:lstStyle/>
          <a:p>
            <a:r>
              <a:rPr lang="en-US" sz="3000" dirty="0">
                <a:solidFill>
                  <a:schemeClr val="tx1"/>
                </a:solidFill>
              </a:rPr>
              <a:t>“</a:t>
            </a:r>
            <a:r>
              <a:rPr lang="en-US" sz="3000" b="1" u="sng" dirty="0">
                <a:solidFill>
                  <a:schemeClr val="accent2"/>
                </a:solidFill>
              </a:rPr>
              <a:t>Addiction</a:t>
            </a:r>
            <a:r>
              <a:rPr lang="en-US" sz="3000" dirty="0">
                <a:solidFill>
                  <a:schemeClr val="tx1"/>
                </a:solidFill>
              </a:rPr>
              <a:t> is defined as a chronic, relapsing disorder characterized by compulsive drug seeking, continued use despite harmful consequences, and long-lasting changes in the brain. It is considered both a complex brain disorder and a mental health illness. Addiction is the most severe form of a full spectrum of substance use disorders, and is a medical illness caused by repeated misuse of a substance or substances.” </a:t>
            </a:r>
            <a:r>
              <a:rPr lang="en-US" sz="1400" dirty="0">
                <a:solidFill>
                  <a:schemeClr val="tx1"/>
                </a:solidFill>
              </a:rPr>
              <a:t>from </a:t>
            </a:r>
            <a:r>
              <a:rPr lang="en-US" sz="1400" dirty="0">
                <a:solidFill>
                  <a:schemeClr val="tx1"/>
                </a:solidFill>
                <a:hlinkClick r:id="rId2">
                  <a:extLst>
                    <a:ext uri="{A12FA001-AC4F-418D-AE19-62706E023703}">
                      <ahyp:hlinkClr xmlns:ahyp="http://schemas.microsoft.com/office/drawing/2018/hyperlinkcolor" val="tx"/>
                    </a:ext>
                  </a:extLst>
                </a:hlinkClick>
              </a:rPr>
              <a:t>https://www.drugabuse.gov/publications/media-guide/science-drug-use-addiction-basics</a:t>
            </a:r>
            <a:endParaRPr lang="en-US" sz="1400" dirty="0">
              <a:solidFill>
                <a:schemeClr val="tx1"/>
              </a:solidFill>
            </a:endParaRPr>
          </a:p>
          <a:p>
            <a:r>
              <a:rPr lang="en-US" sz="3000" b="1" dirty="0">
                <a:solidFill>
                  <a:schemeClr val="accent2"/>
                </a:solidFill>
              </a:rPr>
              <a:t>A person becomes _________ to a substance </a:t>
            </a:r>
            <a:r>
              <a:rPr lang="en-US" sz="3000" dirty="0">
                <a:solidFill>
                  <a:schemeClr val="tx1"/>
                </a:solidFill>
              </a:rPr>
              <a:t>when the psychological and physiological changes prevent the patient from stopping use of the substance even though the person may or may not be aware of the dangerous consequences of use of the substance or drug.</a:t>
            </a:r>
          </a:p>
          <a:p>
            <a:endParaRPr lang="en-US" sz="3200" dirty="0">
              <a:solidFill>
                <a:schemeClr val="tx1"/>
              </a:solidFill>
            </a:endParaRPr>
          </a:p>
        </p:txBody>
      </p:sp>
    </p:spTree>
    <p:extLst>
      <p:ext uri="{BB962C8B-B14F-4D97-AF65-F5344CB8AC3E}">
        <p14:creationId xmlns:p14="http://schemas.microsoft.com/office/powerpoint/2010/main" val="2064179710"/>
      </p:ext>
    </p:extLst>
  </p:cSld>
  <p:clrMapOvr>
    <a:masterClrMapping/>
  </p:clrMapOvr>
</p:sld>
</file>

<file path=ppt/theme/theme1.xml><?xml version="1.0" encoding="utf-8"?>
<a:theme xmlns:a="http://schemas.openxmlformats.org/drawingml/2006/main" name="Facet">
  <a:themeElements>
    <a:clrScheme name="Custom 2">
      <a:dk1>
        <a:srgbClr val="FFFFFF"/>
      </a:dk1>
      <a:lt1>
        <a:srgbClr val="000000"/>
      </a:lt1>
      <a:dk2>
        <a:srgbClr val="000000"/>
      </a:dk2>
      <a:lt2>
        <a:srgbClr val="F8F8F8"/>
      </a:lt2>
      <a:accent1>
        <a:srgbClr val="DDDDDD"/>
      </a:accent1>
      <a:accent2>
        <a:srgbClr val="FF0000"/>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13" ma:contentTypeDescription="Create a new document." ma:contentTypeScope="" ma:versionID="757bfa4a11d8561e3f5972e1487c19ec">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d21949d6ef0f5d425fff5ba4a2c725c6"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763265-3905-40C5-9A41-640A816AC78F}">
  <ds:schemaRefs>
    <ds:schemaRef ds:uri="http://www.w3.org/XML/1998/namespace"/>
    <ds:schemaRef ds:uri="636e7503-8436-415c-b5b4-5e89a03acea4"/>
    <ds:schemaRef ds:uri="http://schemas.microsoft.com/office/2006/documentManagement/types"/>
    <ds:schemaRef ds:uri="http://purl.org/dc/elements/1.1/"/>
    <ds:schemaRef ds:uri="http://schemas.microsoft.com/office/infopath/2007/PartnerControls"/>
    <ds:schemaRef ds:uri="http://purl.org/dc/terms/"/>
    <ds:schemaRef ds:uri="http://purl.org/dc/dcmitype/"/>
    <ds:schemaRef ds:uri="http://schemas.openxmlformats.org/package/2006/metadata/core-properties"/>
    <ds:schemaRef ds:uri="ba1fd6fd-034e-4604-8e95-cb5a529b65c2"/>
    <ds:schemaRef ds:uri="http://schemas.microsoft.com/office/2006/metadata/properties"/>
  </ds:schemaRefs>
</ds:datastoreItem>
</file>

<file path=customXml/itemProps2.xml><?xml version="1.0" encoding="utf-8"?>
<ds:datastoreItem xmlns:ds="http://schemas.openxmlformats.org/officeDocument/2006/customXml" ds:itemID="{917A3E66-02FD-40CE-94D3-6A5F41929E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9934DE-2BDD-480C-A0BA-11DA011761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44838</TotalTime>
  <Words>2152</Words>
  <Application>Microsoft Office PowerPoint</Application>
  <PresentationFormat>Widescreen</PresentationFormat>
  <Paragraphs>96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HOSA Area 2:  The Opioid Crisis </vt:lpstr>
      <vt:lpstr>LEARNING Objectives TEKS: §130.223.(c)(1)(A and B) and (c)(2)(A,B,C, and F)</vt:lpstr>
      <vt:lpstr>Objetivos de aprendizaje TEKS: §130.223.(c)(1)(A and B) and (c)(2)(A,B,C, and F)</vt:lpstr>
      <vt:lpstr>Disclaimer</vt:lpstr>
      <vt:lpstr>What is an opioid?</vt:lpstr>
      <vt:lpstr>Opioids</vt:lpstr>
      <vt:lpstr>Opioids</vt:lpstr>
      <vt:lpstr>Opioid Side Effects  -why are they so addictive?</vt:lpstr>
      <vt:lpstr>Substance Abuse Definitions</vt:lpstr>
      <vt:lpstr>Symptoms and cravings</vt:lpstr>
      <vt:lpstr>More medical terms of addiction</vt:lpstr>
      <vt:lpstr>How does opioid addiction occur?</vt:lpstr>
      <vt:lpstr>The Opioid Crisis</vt:lpstr>
      <vt:lpstr>The Opioid Crisis – the beginning</vt:lpstr>
      <vt:lpstr>The Opioid Crisis – Patients </vt:lpstr>
      <vt:lpstr>The Opioid Crisis – Now what??? </vt:lpstr>
      <vt:lpstr>Opioids</vt:lpstr>
      <vt:lpstr>References</vt:lpstr>
      <vt:lpstr>Additional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parkinson’s Disease</dc:title>
  <dc:creator>Haro, Anna H</dc:creator>
  <cp:lastModifiedBy>Haro, Anna H</cp:lastModifiedBy>
  <cp:revision>31</cp:revision>
  <dcterms:created xsi:type="dcterms:W3CDTF">2020-04-21T05:35:08Z</dcterms:created>
  <dcterms:modified xsi:type="dcterms:W3CDTF">2022-10-22T03:48:13Z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